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6"/>
  </p:handoutMasterIdLst>
  <p:sldIdLst>
    <p:sldId id="256" r:id="rId2"/>
    <p:sldId id="269" r:id="rId3"/>
    <p:sldId id="270" r:id="rId4"/>
    <p:sldId id="272" r:id="rId5"/>
    <p:sldId id="271" r:id="rId6"/>
    <p:sldId id="266" r:id="rId7"/>
    <p:sldId id="267" r:id="rId8"/>
    <p:sldId id="268" r:id="rId9"/>
    <p:sldId id="273" r:id="rId10"/>
    <p:sldId id="274" r:id="rId11"/>
    <p:sldId id="275" r:id="rId12"/>
    <p:sldId id="259" r:id="rId13"/>
    <p:sldId id="286" r:id="rId14"/>
    <p:sldId id="260" r:id="rId15"/>
    <p:sldId id="276" r:id="rId16"/>
    <p:sldId id="262" r:id="rId17"/>
    <p:sldId id="287" r:id="rId18"/>
    <p:sldId id="277" r:id="rId19"/>
    <p:sldId id="278" r:id="rId20"/>
    <p:sldId id="282" r:id="rId21"/>
    <p:sldId id="279" r:id="rId22"/>
    <p:sldId id="285" r:id="rId23"/>
    <p:sldId id="280" r:id="rId24"/>
    <p:sldId id="281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35" autoAdjust="0"/>
    <p:restoredTop sz="94660" autoAdjust="0"/>
  </p:normalViewPr>
  <p:slideViewPr>
    <p:cSldViewPr snapToGrid="0">
      <p:cViewPr varScale="1">
        <p:scale>
          <a:sx n="81" d="100"/>
          <a:sy n="81" d="100"/>
        </p:scale>
        <p:origin x="-90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329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чтобы не крали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9 класс</c:v>
                </c:pt>
                <c:pt idx="1">
                  <c:v>7 класс</c:v>
                </c:pt>
                <c:pt idx="2">
                  <c:v>6 класс</c:v>
                </c:pt>
                <c:pt idx="3">
                  <c:v>5 класс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Чтобы не падали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9 класс</c:v>
                </c:pt>
                <c:pt idx="1">
                  <c:v>7 класс</c:v>
                </c:pt>
                <c:pt idx="2">
                  <c:v>6 класс</c:v>
                </c:pt>
                <c:pt idx="3">
                  <c:v>5 класс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Для удобства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9 класс</c:v>
                </c:pt>
                <c:pt idx="1">
                  <c:v>7 класс</c:v>
                </c:pt>
                <c:pt idx="2">
                  <c:v>6 класс</c:v>
                </c:pt>
                <c:pt idx="3">
                  <c:v>5 класс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hape val="box"/>
        <c:axId val="124408576"/>
        <c:axId val="124410112"/>
        <c:axId val="0"/>
      </c:bar3DChart>
      <c:catAx>
        <c:axId val="124408576"/>
        <c:scaling>
          <c:orientation val="minMax"/>
        </c:scaling>
        <c:axPos val="b"/>
        <c:tickLblPos val="nextTo"/>
        <c:crossAx val="124410112"/>
        <c:crosses val="autoZero"/>
        <c:auto val="1"/>
        <c:lblAlgn val="ctr"/>
        <c:lblOffset val="100"/>
      </c:catAx>
      <c:valAx>
        <c:axId val="124410112"/>
        <c:scaling>
          <c:orientation val="minMax"/>
        </c:scaling>
        <c:axPos val="l"/>
        <c:majorGridlines/>
        <c:numFmt formatCode="General" sourceLinked="1"/>
        <c:tickLblPos val="nextTo"/>
        <c:crossAx val="1244085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9A197-0034-4EFD-B312-50499D754AD3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A1D19-E784-4ED1-BECE-E3C8F945B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120019"/>
            <a:ext cx="7766936" cy="1646302"/>
          </a:xfrm>
        </p:spPr>
        <p:txBody>
          <a:bodyPr/>
          <a:lstStyle/>
          <a:p>
            <a:pPr algn="ctr"/>
            <a:r>
              <a:rPr lang="ru-RU" sz="9600" dirty="0"/>
              <a:t>Чистые руки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20143" y="4214118"/>
            <a:ext cx="8871857" cy="2643881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Выполнили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Ученицы </a:t>
            </a:r>
            <a:r>
              <a:rPr lang="ru-RU" dirty="0" smtClean="0">
                <a:solidFill>
                  <a:srgbClr val="002060"/>
                </a:solidFill>
              </a:rPr>
              <a:t>МБОУ </a:t>
            </a:r>
            <a:r>
              <a:rPr lang="ru-RU" dirty="0">
                <a:solidFill>
                  <a:srgbClr val="002060"/>
                </a:solidFill>
              </a:rPr>
              <a:t>«Лицей № </a:t>
            </a:r>
            <a:r>
              <a:rPr lang="ru-RU" dirty="0" smtClean="0">
                <a:solidFill>
                  <a:srgbClr val="002060"/>
                </a:solidFill>
              </a:rPr>
              <a:t>23»5»В» Макарова Виктория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6 «А» класса </a:t>
            </a:r>
            <a:r>
              <a:rPr lang="ru-RU" dirty="0" err="1" smtClean="0">
                <a:solidFill>
                  <a:srgbClr val="002060"/>
                </a:solidFill>
              </a:rPr>
              <a:t>Сибагатулина</a:t>
            </a:r>
            <a:r>
              <a:rPr lang="ru-RU" dirty="0" smtClean="0">
                <a:solidFill>
                  <a:srgbClr val="002060"/>
                </a:solidFill>
              </a:rPr>
              <a:t> Вероника, </a:t>
            </a:r>
            <a:r>
              <a:rPr lang="ru-RU" dirty="0" err="1">
                <a:solidFill>
                  <a:srgbClr val="002060"/>
                </a:solidFill>
              </a:rPr>
              <a:t>Буллова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Анастасия и </a:t>
            </a:r>
            <a:r>
              <a:rPr lang="ru-RU" dirty="0" err="1" smtClean="0">
                <a:solidFill>
                  <a:srgbClr val="002060"/>
                </a:solidFill>
              </a:rPr>
              <a:t>Хуртова</a:t>
            </a:r>
            <a:r>
              <a:rPr lang="ru-RU" dirty="0" smtClean="0">
                <a:solidFill>
                  <a:srgbClr val="002060"/>
                </a:solidFill>
              </a:rPr>
              <a:t> Софья 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Гессель Марина9 </a:t>
            </a:r>
            <a:r>
              <a:rPr lang="ru-RU" dirty="0">
                <a:solidFill>
                  <a:srgbClr val="002060"/>
                </a:solidFill>
              </a:rPr>
              <a:t>«А»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Руководитель: учитель МБОУ «Лицей № 23»,</a:t>
            </a:r>
          </a:p>
          <a:p>
            <a:r>
              <a:rPr lang="ru-RU" dirty="0">
                <a:solidFill>
                  <a:srgbClr val="002060"/>
                </a:solidFill>
              </a:rPr>
              <a:t>Любовь Евгеньевна Кирсанова, </a:t>
            </a:r>
          </a:p>
          <a:p>
            <a:r>
              <a:rPr lang="ru-RU" dirty="0">
                <a:solidFill>
                  <a:srgbClr val="002060"/>
                </a:solidFill>
              </a:rPr>
              <a:t>учитель высшей категории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737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Составили план действий: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1.Распределить перемены между участниками проекта .</a:t>
            </a:r>
          </a:p>
          <a:p>
            <a:r>
              <a:rPr lang="ru-RU" dirty="0" smtClean="0"/>
              <a:t>2. Провести наблюдение, как ученики моют руки перед обедом.</a:t>
            </a:r>
          </a:p>
          <a:p>
            <a:r>
              <a:rPr lang="ru-RU" dirty="0" smtClean="0"/>
              <a:t>3. Выполнить расчёты, составить диаграммы.</a:t>
            </a:r>
          </a:p>
          <a:p>
            <a:r>
              <a:rPr lang="ru-RU" dirty="0" smtClean="0"/>
              <a:t>4. Провести опрос.</a:t>
            </a:r>
          </a:p>
          <a:p>
            <a:r>
              <a:rPr lang="ru-RU" dirty="0" smtClean="0"/>
              <a:t>5. Провести мини- исследования своими силами</a:t>
            </a:r>
          </a:p>
          <a:p>
            <a:r>
              <a:rPr lang="ru-RU" dirty="0" smtClean="0"/>
              <a:t>6.Продумать новый способ привлечения обучающихся к мытью рук.</a:t>
            </a:r>
          </a:p>
          <a:p>
            <a:r>
              <a:rPr lang="ru-RU" dirty="0" smtClean="0"/>
              <a:t>7. Систематизировать материал по проекту.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Поставили задачу перед каждым участником на первом этапе:</a:t>
            </a:r>
          </a:p>
          <a:p>
            <a:r>
              <a:rPr lang="ru-RU" dirty="0" smtClean="0"/>
              <a:t>Вика  - продумать введение, посчитать количество обучающихся 5 класса, моющих руки</a:t>
            </a:r>
          </a:p>
          <a:p>
            <a:r>
              <a:rPr lang="ru-RU" dirty="0" smtClean="0"/>
              <a:t> Настя- принести мыло, обработать таблицы</a:t>
            </a:r>
          </a:p>
          <a:p>
            <a:r>
              <a:rPr lang="ru-RU" dirty="0" smtClean="0"/>
              <a:t>Вероника- принести мыло, принести банку</a:t>
            </a:r>
          </a:p>
          <a:p>
            <a:r>
              <a:rPr lang="ru-RU" dirty="0" smtClean="0"/>
              <a:t>Софья- принести мыло, принести банку</a:t>
            </a:r>
          </a:p>
          <a:p>
            <a:r>
              <a:rPr lang="ru-RU" dirty="0" smtClean="0"/>
              <a:t> Марина- принести сетки, обработать материал, составить презентацию, посчитать обучающихся на 5 перемене, моющих руки.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0942" y="1618503"/>
            <a:ext cx="6116411" cy="320386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399" y="130629"/>
            <a:ext cx="5584372" cy="6727371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Мы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решили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узнать,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сколько человек в нашей школе моют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руки на третьей,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четвёртой и пятой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переменах,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так как</a:t>
            </a:r>
          </a:p>
          <a:p>
            <a:pPr algn="ctr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«Мои руки – мое здоровье.</a:t>
            </a:r>
          </a:p>
          <a:p>
            <a:pPr algn="ctr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Твои руки – твое здоровье.</a:t>
            </a:r>
          </a:p>
          <a:p>
            <a:pPr algn="ctr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Наши руки – наше здоровье».</a:t>
            </a:r>
          </a:p>
          <a:p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33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3785" y="384912"/>
            <a:ext cx="3716215" cy="869458"/>
          </a:xfrm>
        </p:spPr>
        <p:txBody>
          <a:bodyPr>
            <a:normAutofit/>
          </a:bodyPr>
          <a:lstStyle/>
          <a:p>
            <a:r>
              <a:rPr lang="ru-RU" dirty="0" smtClean="0"/>
              <a:t>Результаты наблюдений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62708" y="1418493"/>
            <a:ext cx="10058399" cy="3610707"/>
          </a:xfrm>
        </p:spPr>
        <p:txBody>
          <a:bodyPr/>
          <a:lstStyle/>
          <a:p>
            <a:r>
              <a:rPr lang="ru-RU" sz="1800" dirty="0" smtClean="0"/>
              <a:t> </a:t>
            </a:r>
            <a:r>
              <a:rPr lang="ru-RU" sz="1800" b="1" dirty="0" smtClean="0"/>
              <a:t>Вывод</a:t>
            </a:r>
            <a:r>
              <a:rPr lang="ru-RU" sz="1800" dirty="0" smtClean="0"/>
              <a:t>: количество наблюдаемых дней- 4, количество сосчитанных обучающих- 981, количество обучающихся, помывших руки-83, что составляет 8,5%. Большинство обучающихся не моют руки, тем самым небрежно относятся к своему здоровью.</a:t>
            </a:r>
          </a:p>
          <a:p>
            <a:endParaRPr lang="ru-RU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50200" y="2493281"/>
          <a:ext cx="984195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0326"/>
                <a:gridCol w="1986350"/>
                <a:gridCol w="1294301"/>
                <a:gridCol w="1640326"/>
                <a:gridCol w="1640326"/>
                <a:gridCol w="1640326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Перемена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Обучающиеся</a:t>
                      </a:r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Дата/кол-во учеников и сколько из них помыли руки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 </a:t>
                      </a:r>
                      <a:r>
                        <a:rPr lang="ru-RU" dirty="0" err="1" smtClean="0"/>
                        <a:t>окт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 </a:t>
                      </a:r>
                      <a:r>
                        <a:rPr lang="ru-RU" dirty="0" err="1" smtClean="0"/>
                        <a:t>окт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 </a:t>
                      </a:r>
                      <a:r>
                        <a:rPr lang="ru-RU" dirty="0" err="1" smtClean="0"/>
                        <a:t>окт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 </a:t>
                      </a:r>
                      <a:r>
                        <a:rPr lang="ru-RU" dirty="0" err="1" smtClean="0"/>
                        <a:t>окт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5-11 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109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\5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" y="163286"/>
            <a:ext cx="488397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Этап 2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dirty="0"/>
              <a:t>Был проведен опрос среди учащихся классов среднего и старшего звена: «Почему не моете руки перед едой?» </a:t>
            </a:r>
            <a:endParaRPr lang="ru-RU" sz="2800" dirty="0" smtClean="0"/>
          </a:p>
          <a:p>
            <a:r>
              <a:rPr lang="ru-RU" sz="2800" dirty="0"/>
              <a:t>Можно сделать вывод, что большинство учащихся считают мытье рук недостаточно веской причиной для того, чтобы уделить внимание своему здоровью</a:t>
            </a:r>
            <a:r>
              <a:rPr lang="ru-RU" sz="2800" dirty="0" smtClean="0"/>
              <a:t>.</a:t>
            </a:r>
          </a:p>
          <a:p>
            <a:endParaRPr lang="ru-RU" sz="3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1942" y="1469572"/>
            <a:ext cx="5900058" cy="334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4718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045" y="-340470"/>
            <a:ext cx="8620778" cy="1193225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Этап № 3. Мини- исследования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1009" y="1331563"/>
            <a:ext cx="4513541" cy="5526437"/>
          </a:xfrm>
        </p:spPr>
        <p:txBody>
          <a:bodyPr/>
          <a:lstStyle/>
          <a:p>
            <a:r>
              <a:rPr lang="ru-RU" dirty="0" smtClean="0"/>
              <a:t> Через неделю мы увидели процесс изменения содержимого. На дне банок появился белый налет, которого становилось все больше и больше.  Содержимое банок отличалось запахом: из второй банки запах был очень неприятный.  Показали содержимое классу и даже нашлись желающие понюхать. На запахе банок отреагировали эмоционально. Особенно на запах 2 банки.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4" y="1315093"/>
            <a:ext cx="3854528" cy="4046426"/>
          </a:xfrm>
        </p:spPr>
        <p:txBody>
          <a:bodyPr>
            <a:noAutofit/>
          </a:bodyPr>
          <a:lstStyle/>
          <a:p>
            <a:r>
              <a:rPr lang="ru-RU" sz="1800" u="sng" dirty="0" smtClean="0"/>
              <a:t>ОПЫТ №1:</a:t>
            </a:r>
            <a:endParaRPr lang="ru-RU" sz="1800" dirty="0" smtClean="0"/>
          </a:p>
          <a:p>
            <a:r>
              <a:rPr lang="ru-RU" sz="1800" b="1" dirty="0" smtClean="0"/>
              <a:t> </a:t>
            </a:r>
            <a:r>
              <a:rPr lang="ru-RU" sz="1800" dirty="0" smtClean="0"/>
              <a:t> Предложили учащимся 6А  поучаствовать  в мини- исследованиях: смыть  грязь с рук в банки. В первую банку только смыть «грязь» с рук без мыла, во вторую банку смывать «грязь» с мылом. Уже визуально было видно, что вода стала мутная, но в первой банке меньше , чем во второй. Это и правильно , ведь в одной мы только ополоснули руки, а в другой использовали мыло. Решили  оставить банки на время в теплом месте.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90229" y="644191"/>
            <a:ext cx="4513263" cy="253871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-2" y="0"/>
            <a:ext cx="6335487" cy="6705599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 smtClean="0"/>
              <a:t>Опыт</a:t>
            </a:r>
            <a:endParaRPr lang="ru-RU" sz="2600" dirty="0"/>
          </a:p>
          <a:p>
            <a:r>
              <a:rPr lang="ru-RU" sz="2600" dirty="0" smtClean="0"/>
              <a:t>Мы </a:t>
            </a:r>
            <a:r>
              <a:rPr lang="ru-RU" sz="2600" dirty="0"/>
              <a:t>предложили одноклассникам:</a:t>
            </a:r>
          </a:p>
          <a:p>
            <a:r>
              <a:rPr lang="ru-RU" sz="2600" dirty="0" smtClean="0"/>
              <a:t>1</a:t>
            </a:r>
            <a:r>
              <a:rPr lang="ru-RU" sz="2600" dirty="0"/>
              <a:t>)  Только ополоснуть руки</a:t>
            </a:r>
          </a:p>
          <a:p>
            <a:r>
              <a:rPr lang="ru-RU" sz="2600" dirty="0"/>
              <a:t>2) смыть мылом грязь с рук в банки. </a:t>
            </a:r>
          </a:p>
          <a:p>
            <a:r>
              <a:rPr lang="ru-RU" sz="2600" dirty="0"/>
              <a:t>Уже визуально было видно, что </a:t>
            </a:r>
            <a:r>
              <a:rPr lang="ru-RU" sz="2600" dirty="0" smtClean="0"/>
              <a:t>вода становится мутной. Содержимое первой банки отличается от второй.</a:t>
            </a:r>
            <a:endParaRPr lang="ru-RU" sz="2600" dirty="0"/>
          </a:p>
          <a:p>
            <a:r>
              <a:rPr lang="ru-RU" sz="2600" dirty="0"/>
              <a:t>Банки мы поставили на несколько дней в темное теплое место, и увидели процесс изменения содержимого. На дне первой банки  появился белый налет, которого становилось все больше и больше. </a:t>
            </a:r>
          </a:p>
          <a:p>
            <a:r>
              <a:rPr lang="ru-RU" sz="2600" dirty="0"/>
              <a:t>На дне второй </a:t>
            </a:r>
            <a:r>
              <a:rPr lang="ru-RU" sz="2600" dirty="0" smtClean="0"/>
              <a:t>банки что-то плавало</a:t>
            </a:r>
            <a:endParaRPr lang="ru-RU" sz="2600" dirty="0"/>
          </a:p>
          <a:p>
            <a:r>
              <a:rPr lang="ru-RU" sz="2600" dirty="0"/>
              <a:t>Содержимое банок отличалось и по запаху: в первой банке </a:t>
            </a:r>
            <a:r>
              <a:rPr lang="ru-RU" sz="2600" dirty="0" smtClean="0"/>
              <a:t>пахло </a:t>
            </a:r>
            <a:r>
              <a:rPr lang="ru-RU" sz="2600" dirty="0"/>
              <a:t>тухлыми </a:t>
            </a:r>
            <a:r>
              <a:rPr lang="ru-RU" sz="2600" dirty="0" smtClean="0"/>
              <a:t>яйцами, чем-то </a:t>
            </a:r>
            <a:r>
              <a:rPr lang="ru-RU" sz="2600" dirty="0"/>
              <a:t>скисшим)</a:t>
            </a:r>
            <a:endParaRPr lang="ru-RU" sz="2600" dirty="0" smtClean="0"/>
          </a:p>
          <a:p>
            <a:r>
              <a:rPr lang="ru-RU" sz="2600" dirty="0" smtClean="0"/>
              <a:t>Во </a:t>
            </a:r>
            <a:r>
              <a:rPr lang="ru-RU" sz="2600" dirty="0"/>
              <a:t>второй </a:t>
            </a:r>
            <a:r>
              <a:rPr lang="ru-RU" sz="2600" dirty="0" smtClean="0"/>
              <a:t>банке- грязными носками</a:t>
            </a:r>
            <a:endParaRPr lang="ru-RU" sz="2600" dirty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90229" y="3907970"/>
            <a:ext cx="4973563" cy="279762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777693" y="229067"/>
            <a:ext cx="21952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Банка 1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715918" y="3457190"/>
            <a:ext cx="1261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Банка 2</a:t>
            </a:r>
          </a:p>
        </p:txBody>
      </p:sp>
    </p:spTree>
    <p:extLst>
      <p:ext uri="{BB962C8B-B14F-4D97-AF65-F5344CB8AC3E}">
        <p14:creationId xmlns:p14="http://schemas.microsoft.com/office/powerpoint/2010/main" xmlns="" val="196594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511" y="173237"/>
            <a:ext cx="3854528" cy="1278466"/>
          </a:xfrm>
        </p:spPr>
        <p:txBody>
          <a:bodyPr>
            <a:normAutofit/>
          </a:bodyPr>
          <a:lstStyle/>
          <a:p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33764" y="432731"/>
            <a:ext cx="4513541" cy="5526437"/>
          </a:xfrm>
        </p:spPr>
        <p:txBody>
          <a:bodyPr/>
          <a:lstStyle/>
          <a:p>
            <a:r>
              <a:rPr lang="ru-RU" dirty="0" smtClean="0"/>
              <a:t>ВСТАВИТЬ ТАБЛИЦУ И ДИАГРАММУ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4723" y="1654139"/>
            <a:ext cx="3854528" cy="494187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Решили  продумать новый способ привлечения обучающихся к мытью рук.</a:t>
            </a:r>
          </a:p>
          <a:p>
            <a:r>
              <a:rPr lang="ru-RU" sz="1800" dirty="0" smtClean="0"/>
              <a:t>Купили сетки для фруктов. Принесли мыло и разложили в сетку.</a:t>
            </a:r>
          </a:p>
          <a:p>
            <a:r>
              <a:rPr lang="ru-RU" sz="1800" dirty="0" smtClean="0"/>
              <a:t>Закрепили сетки с мылом в туалетных комнатах и в столовой.</a:t>
            </a:r>
          </a:p>
          <a:p>
            <a:r>
              <a:rPr lang="ru-RU" sz="1800" dirty="0" smtClean="0"/>
              <a:t>Провели опрос по новому способу мытья рук.</a:t>
            </a:r>
          </a:p>
          <a:p>
            <a:r>
              <a:rPr lang="ru-RU" sz="1800" dirty="0" smtClean="0"/>
              <a:t>Результаты в таблице.</a:t>
            </a:r>
          </a:p>
          <a:p>
            <a:endParaRPr lang="ru-RU" sz="1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43917" y="771033"/>
          <a:ext cx="6493268" cy="2548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6680"/>
                <a:gridCol w="1396680"/>
                <a:gridCol w="1396680"/>
                <a:gridCol w="906548"/>
                <a:gridCol w="1396680"/>
              </a:tblGrid>
              <a:tr h="381778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Впечаталения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класс</a:t>
                      </a:r>
                      <a:endParaRPr lang="ru-RU" dirty="0"/>
                    </a:p>
                  </a:txBody>
                  <a:tcPr/>
                </a:tc>
              </a:tr>
              <a:tr h="381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«Чтобы не крали»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/>
                </a:tc>
              </a:tr>
              <a:tr h="381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«Чтобы не падало»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381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«Для удобства»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</a:tr>
              <a:tr h="381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«Для массажа»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81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«Эстетично»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5188226" y="3697356"/>
          <a:ext cx="6738731" cy="3160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125" y="-639233"/>
            <a:ext cx="3854528" cy="127846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Этап 5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ВСТАВИТЬ РАССЧЕТЫ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9384" y="866076"/>
            <a:ext cx="3854528" cy="4862920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 smtClean="0"/>
              <a:t>Вновь определили дни наблюдения, провели расчёты , составили таблицу. Результаты  наших наблюдений.</a:t>
            </a:r>
          </a:p>
          <a:p>
            <a:r>
              <a:rPr lang="ru-RU" sz="2400" dirty="0" smtClean="0"/>
              <a:t>Вывод: большее количество детей стало мыть руки, чем в первых наблюдениях.</a:t>
            </a:r>
          </a:p>
          <a:p>
            <a:r>
              <a:rPr lang="ru-RU" sz="2400" dirty="0" smtClean="0"/>
              <a:t>Вывод: несмотря на неоднозначное отношение к новому способу, по таблице видно, что количество обучающихся желающих мыть руки увеличилось.</a:t>
            </a:r>
          </a:p>
          <a:p>
            <a:r>
              <a:rPr lang="ru-RU" sz="2400" dirty="0" smtClean="0"/>
              <a:t>Через 2 недели провели опрос, чтобы узнать изменилось ли отношение учащихся к новому способу.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063998" y="962262"/>
          <a:ext cx="8128002" cy="2835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/>
                <a:gridCol w="1354667"/>
                <a:gridCol w="1354667"/>
                <a:gridCol w="1354667"/>
                <a:gridCol w="1354667"/>
                <a:gridCol w="1354667"/>
              </a:tblGrid>
              <a:tr h="708824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Перемена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Обучающиеся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r>
                        <a:rPr lang="ru-RU" baseline="0" dirty="0" smtClean="0"/>
                        <a:t> ноября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 ноября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 ноября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 ноября</a:t>
                      </a:r>
                      <a:endParaRPr lang="ru-RU" dirty="0"/>
                    </a:p>
                  </a:txBody>
                  <a:tcPr/>
                </a:tc>
              </a:tr>
              <a:tr h="70882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5-11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96</a:t>
                      </a:r>
                      <a:r>
                        <a:rPr lang="en-US" dirty="0" smtClean="0"/>
                        <a:t>/58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49/89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65/106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59/93</a:t>
                      </a:r>
                      <a:endParaRPr lang="ru-RU" dirty="0"/>
                    </a:p>
                  </a:txBody>
                  <a:tcPr/>
                </a:tc>
              </a:tr>
              <a:tr h="708824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5-11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108/42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44/78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53/102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40/89</a:t>
                      </a:r>
                      <a:endParaRPr lang="ru-RU" dirty="0"/>
                    </a:p>
                  </a:txBody>
                  <a:tcPr/>
                </a:tc>
              </a:tr>
              <a:tr h="708824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5-11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68/34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28/62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25/44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29/41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Формирование культурно-гигиенических навыков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обоснование необходимости правильно </a:t>
            </a:r>
            <a:r>
              <a:rPr lang="ru-RU" sz="2400" dirty="0" smtClean="0"/>
              <a:t>мыть руки.</a:t>
            </a:r>
            <a:endParaRPr lang="ru-RU" sz="2400" dirty="0" smtClean="0"/>
          </a:p>
          <a:p>
            <a:endParaRPr lang="ru-RU" dirty="0"/>
          </a:p>
        </p:txBody>
      </p:sp>
      <p:pic>
        <p:nvPicPr>
          <p:cNvPr id="2050" name="Picture 2" descr="C:\Program Files\Microsoft Office\MEDIA\CAGCAT10\j009007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02640" y="-139849"/>
            <a:ext cx="3757896" cy="46642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Перед вами таблица . Повторный опрос.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760913" y="514350"/>
          <a:ext cx="4513260" cy="5057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652"/>
                <a:gridCol w="902652"/>
                <a:gridCol w="902652"/>
                <a:gridCol w="902652"/>
                <a:gridCol w="90265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Кол-во опрашиваемых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«удобно»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«не гигиенично»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«всё равно»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5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5 «Б»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95350" algn="l"/>
                          <a:tab pos="1021715" algn="ctr"/>
                        </a:tabLs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                       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5 «В»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4958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         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6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6 «Б»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7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7 «Б»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8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8 «Б»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9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9 «Б»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Технички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Мнение техничек : «Удобно. Мыло не валяется. Сетку закидывать за кран и легко мыть раковину.</a:t>
            </a:r>
          </a:p>
          <a:p>
            <a:r>
              <a:rPr lang="ru-RU" dirty="0" smtClean="0"/>
              <a:t>Наша идея не нашла поддержки. Сетки убрали. Мыло вернулось в свое первоначальное положение.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804" y="0"/>
            <a:ext cx="11166567" cy="2065817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Выводы:</a:t>
            </a:r>
            <a:br>
              <a:rPr lang="ru-RU" sz="3200" dirty="0" smtClean="0"/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0480" y="2602407"/>
            <a:ext cx="8641327" cy="2760702"/>
          </a:xfrm>
        </p:spPr>
        <p:txBody>
          <a:bodyPr>
            <a:noAutofit/>
          </a:bodyPr>
          <a:lstStyle/>
          <a:p>
            <a:r>
              <a:rPr lang="ru-RU" sz="2400" dirty="0" smtClean="0"/>
              <a:t>Жаль, что наша идея не нашла поддержки </a:t>
            </a:r>
            <a:r>
              <a:rPr lang="ru-RU" sz="2400" dirty="0" smtClean="0"/>
              <a:t>. </a:t>
            </a:r>
            <a:r>
              <a:rPr lang="ru-RU" sz="2400" dirty="0" smtClean="0"/>
              <a:t>С</a:t>
            </a:r>
            <a:r>
              <a:rPr lang="ru-RU" sz="2400" dirty="0" smtClean="0"/>
              <a:t>етки с мылом мы  убрали. </a:t>
            </a:r>
            <a:r>
              <a:rPr lang="ru-RU" sz="2400" dirty="0" smtClean="0"/>
              <a:t>Мыло вернулось в своё первоначальное положение.</a:t>
            </a:r>
          </a:p>
          <a:p>
            <a:r>
              <a:rPr lang="ru-RU" sz="2400" dirty="0" smtClean="0"/>
              <a:t> 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После проведённой работы, мы решили составить небольшие беседы про болезни «Грязных рук» и  о том, что необходимо мыть руки перед едой.   В следующем году на классных часах провести  эти беседы…</a:t>
            </a:r>
            <a:endParaRPr lang="ru-RU" sz="2400" dirty="0" smtClean="0"/>
          </a:p>
          <a:p>
            <a:r>
              <a:rPr lang="ru-RU" sz="2400" dirty="0" smtClean="0"/>
              <a:t> 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6.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2400" dirty="0" smtClean="0"/>
              <a:t>Беседы по теме « Руки- наш главный инструмент, который мы применяем в быту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F:\проект\Картинки\ручки3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25696" y="514350"/>
            <a:ext cx="3685117" cy="552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 создали памятку по чистоте рук.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Не грызть ногти, различные предметы.</a:t>
            </a:r>
          </a:p>
          <a:p>
            <a:pPr lvl="0"/>
            <a:r>
              <a:rPr lang="ru-RU" dirty="0" smtClean="0"/>
              <a:t>Тщательно промывать фрукты и овощи.</a:t>
            </a:r>
          </a:p>
          <a:p>
            <a:pPr lvl="0"/>
            <a:r>
              <a:rPr lang="ru-RU" dirty="0" smtClean="0"/>
              <a:t>Не пить воду из-под крана.</a:t>
            </a:r>
          </a:p>
          <a:p>
            <a:pPr lvl="0"/>
            <a:r>
              <a:rPr lang="ru-RU" dirty="0" smtClean="0"/>
              <a:t>Не пить и не есть из одной посуды с другими людьми.</a:t>
            </a:r>
          </a:p>
          <a:p>
            <a:pPr lvl="0"/>
            <a:r>
              <a:rPr lang="ru-RU" dirty="0" smtClean="0"/>
              <a:t>Не носить чужую одежду и не пользоваться чужими средствами личной гигиены (зубная щётка, расчёска, мочалка, ножницы и т. д.).</a:t>
            </a:r>
          </a:p>
          <a:p>
            <a:pPr lvl="0"/>
            <a:r>
              <a:rPr lang="ru-RU" dirty="0" smtClean="0"/>
              <a:t>Не трогать, не расчёсывать больные места. </a:t>
            </a:r>
          </a:p>
          <a:p>
            <a:pPr lvl="0"/>
            <a:r>
              <a:rPr lang="ru-RU" dirty="0" smtClean="0"/>
              <a:t>Мыть руки перед тем, как лечь спать. Иначе во сне можно нечаянно потереть лицо. </a:t>
            </a:r>
          </a:p>
          <a:p>
            <a:pPr lvl="0"/>
            <a:r>
              <a:rPr lang="ru-RU" dirty="0" smtClean="0"/>
              <a:t>Главный способ ухода за кожей – мытье. Тогда с кожи удаляются  пыль, жир, пот, микробы. Мыть тело надо 1-2 раза в неделю. Ученые подсчитали, что во время мытья с мылом и мочалкой с кожи удаляется 1,5 млрд. микробов.  </a:t>
            </a:r>
          </a:p>
          <a:p>
            <a:pPr lvl="0"/>
            <a:r>
              <a:rPr lang="ru-RU" dirty="0" smtClean="0"/>
              <a:t>Обязательно каждый день надо мыть лицо, руки, ноги, шею, кожу подмышечных впадин.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sz="1800" b="1" dirty="0" smtClean="0"/>
              <a:t>Болезни грязных рук – это болезни, которые всегда можно предотвратить. Существует много способов предотвращения, но вот один из самых доступных – правильно мыть руки перед едой. </a:t>
            </a:r>
            <a:endParaRPr lang="ru-RU" sz="1800" dirty="0" smtClean="0"/>
          </a:p>
          <a:p>
            <a:r>
              <a:rPr lang="ru-RU" sz="1800" dirty="0" smtClean="0"/>
              <a:t>Правильно мыть руки перед едой и после каждого посещения общественных мест.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Какие же можно сделать выводы?</a:t>
            </a:r>
          </a:p>
          <a:p>
            <a:pPr lvl="0"/>
            <a:r>
              <a:rPr lang="ru-RU" dirty="0" smtClean="0"/>
              <a:t>Данная тема важна, актуальна и интересна практически для всех людей.</a:t>
            </a:r>
          </a:p>
          <a:p>
            <a:pPr lvl="0"/>
            <a:r>
              <a:rPr lang="ru-RU" dirty="0" smtClean="0"/>
              <a:t>Содержать руки в чистоте довольно просто, сложнее всего – не забывать  делать это.</a:t>
            </a:r>
          </a:p>
          <a:p>
            <a:pPr>
              <a:buNone/>
            </a:pPr>
            <a:r>
              <a:rPr lang="ru-RU" dirty="0" smtClean="0"/>
              <a:t>Наши  предложения на будущее:</a:t>
            </a:r>
          </a:p>
          <a:p>
            <a:pPr lvl="0"/>
            <a:r>
              <a:rPr lang="ru-RU" dirty="0" smtClean="0"/>
              <a:t>Продолжить профилактическую работу среди учащихся лицея (беседы, классные часы).</a:t>
            </a:r>
          </a:p>
          <a:p>
            <a:pPr lvl="0"/>
            <a:r>
              <a:rPr lang="ru-RU" dirty="0" smtClean="0"/>
              <a:t>Предложить разработать проект « 15 октября – день мытья рук». 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9938" name="Picture 2" descr="C:\Program Files\Microsoft Office\MEDIA\CAGCAT10\j021672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8357" y="925157"/>
            <a:ext cx="3781257" cy="47534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151069"/>
            <a:ext cx="9983494" cy="4890294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 Разработать план по реализации проекта.</a:t>
            </a:r>
          </a:p>
          <a:p>
            <a:pPr lvl="0"/>
            <a:r>
              <a:rPr lang="ru-RU" dirty="0" smtClean="0"/>
              <a:t>Провести опрос среди обучающихся о гигиене рук.</a:t>
            </a:r>
          </a:p>
          <a:p>
            <a:pPr lvl="0"/>
            <a:r>
              <a:rPr lang="ru-RU" dirty="0" smtClean="0"/>
              <a:t>Напомнить о навыках гигиены рук, воспитывать культуру здоровья.</a:t>
            </a:r>
          </a:p>
          <a:p>
            <a:pPr lvl="0"/>
            <a:r>
              <a:rPr lang="ru-RU" dirty="0" smtClean="0"/>
              <a:t> Продумать новый способ привлечения обучающихся к мытью рук.</a:t>
            </a:r>
          </a:p>
          <a:p>
            <a:pPr lvl="0"/>
            <a:r>
              <a:rPr lang="ru-RU" dirty="0" smtClean="0"/>
              <a:t>Убедить школьников в необходимости регулярного мытья рук с целью сохранения собственного здоровья.</a:t>
            </a:r>
          </a:p>
          <a:p>
            <a:pPr lvl="0"/>
            <a:r>
              <a:rPr lang="ru-RU" dirty="0" smtClean="0"/>
              <a:t> Составить презентацию по теме проекта и выйти на следующий год с беседами во все классы школы.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Проблема: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 smtClean="0"/>
              <a:t>Можно ли изменить отношение обучающихся к мытью рук. </a:t>
            </a:r>
          </a:p>
          <a:p>
            <a:endParaRPr lang="ru-RU" dirty="0"/>
          </a:p>
        </p:txBody>
      </p:sp>
      <p:sp>
        <p:nvSpPr>
          <p:cNvPr id="3074" name="Litebulb"/>
          <p:cNvSpPr>
            <a:spLocks noEditPoints="1" noChangeArrowheads="1"/>
          </p:cNvSpPr>
          <p:nvPr/>
        </p:nvSpPr>
        <p:spPr bwMode="auto">
          <a:xfrm>
            <a:off x="8871530" y="1936769"/>
            <a:ext cx="3076575" cy="461962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Предполагаемые результаты: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1. Решить проблему, связанную с гигиеническими навыками.</a:t>
            </a:r>
            <a:endParaRPr lang="ru-RU" dirty="0" smtClean="0"/>
          </a:p>
          <a:p>
            <a:pPr lvl="0"/>
            <a:r>
              <a:rPr lang="ru-RU" b="1" dirty="0" smtClean="0"/>
              <a:t>2. </a:t>
            </a:r>
            <a:r>
              <a:rPr lang="ru-RU" dirty="0" smtClean="0"/>
              <a:t>Предоставить информацию:</a:t>
            </a:r>
          </a:p>
          <a:p>
            <a:pPr lvl="0"/>
            <a:r>
              <a:rPr lang="ru-RU" dirty="0" smtClean="0"/>
              <a:t>1) Почему нужно мыть руки?</a:t>
            </a:r>
          </a:p>
          <a:p>
            <a:pPr lvl="0"/>
            <a:r>
              <a:rPr lang="ru-RU" dirty="0" smtClean="0"/>
              <a:t>2) Заболевания от грязных рук.</a:t>
            </a:r>
          </a:p>
          <a:p>
            <a:pPr lvl="0"/>
            <a:r>
              <a:rPr lang="ru-RU" b="1" dirty="0" smtClean="0"/>
              <a:t>3</a:t>
            </a:r>
            <a:r>
              <a:rPr lang="ru-RU" dirty="0" smtClean="0"/>
              <a:t>.Используя новый способ привлечения обучающихся к мытью рук,  решить проблему, связанную с культурно-гигиеническими навыками.</a:t>
            </a:r>
          </a:p>
          <a:p>
            <a:pPr lvl="0"/>
            <a:r>
              <a:rPr lang="ru-RU" b="1" dirty="0" smtClean="0"/>
              <a:t>4. </a:t>
            </a:r>
            <a:r>
              <a:rPr lang="ru-RU" dirty="0" smtClean="0"/>
              <a:t>Разработать проект «15 октября - Всемирный день мытья рук».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77704"/>
            <a:ext cx="8596668" cy="3880773"/>
          </a:xfrm>
        </p:spPr>
        <p:txBody>
          <a:bodyPr/>
          <a:lstStyle/>
          <a:p>
            <a:r>
              <a:rPr lang="ru-RU" dirty="0" smtClean="0"/>
              <a:t>ООН и ЮНИСЕФ</a:t>
            </a:r>
            <a:r>
              <a:rPr lang="ru-RU" b="1" dirty="0" smtClean="0"/>
              <a:t> </a:t>
            </a:r>
            <a:r>
              <a:rPr lang="ru-RU" dirty="0" smtClean="0"/>
              <a:t>официально объявили 15 октября Всемирным днем мытья рук. Эксперты не раз заявляли, что привычка мыть руки, которая считается очень банальной, может спасать тысячи детских жизней ежедневно. Именно поэтому ООН и, в частности, ЮНИСЕФ призвали выделить один день в году, чтобы привлекать внимание детей к этой, казалось бы, простой процедуре. </a:t>
            </a:r>
          </a:p>
          <a:p>
            <a:r>
              <a:rPr lang="ru-RU" dirty="0" smtClean="0"/>
              <a:t>Этот день впервые прошел в 2008 году в рамках провозглашенного Генеральной Ассамблеей ООН Года санитарии. Казалось бы, вопрос о том, мыть ли собственные руки - это личное дело человека, и каждый может решать его в силу своей чистоплотности и воспитания.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3713" y="0"/>
            <a:ext cx="3808288" cy="4855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887092" cy="685799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Через немытые руки в организм человека попадают возбудители таких страшных заболеваний, как холера, вирусная пневмония, гепатит, грипп и ОРВИ. </a:t>
            </a:r>
          </a:p>
          <a:p>
            <a:r>
              <a:rPr lang="ru-RU" sz="2400" dirty="0" smtClean="0"/>
              <a:t>Поэтому столь простая гигиеническая процедура, как обычное мытье рук, может спасти и спасает тысячи детских жизней ежедневно. Она не только помогает предупредить заражение организма вредоносными вирусами и инфекциями, но и делает нашу жизнь более комфортной, приятной и безопасной.</a:t>
            </a:r>
            <a:endParaRPr lang="ru-RU" sz="2400" dirty="0"/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75589" y="0"/>
            <a:ext cx="6116411" cy="41761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-1"/>
            <a:ext cx="8596668" cy="699247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Цель масштабных акций, организуемых в этот день при поддержке ООН во всем мире  - привлечь внимание общественности к необходимости этой простой, но очень важной гигиенической процедуры, как ключевого подхода к профилактике многих заболеваний. Во многих странах в День мытья рук при помощи СМИ дается старт общенациональным гигиеническим кампаниям, школьникам раздают информационные брошюры. Не обходится и без своеобразных рекордов. Так, несколько лет назад 15 октября жители Бангладеш провели грандиозную по количеству участников акцию — по всей стране одновременно мыли руки 53 тысячи человек.</a:t>
            </a:r>
            <a:endParaRPr lang="ru-RU" sz="2400" dirty="0"/>
          </a:p>
        </p:txBody>
      </p:sp>
      <p:pic>
        <p:nvPicPr>
          <p:cNvPr id="1026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51935" y="3070905"/>
            <a:ext cx="3680791" cy="37870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Немного теории: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сегодняшний день мытье рук занимает одно из ведущих мест в нашей повседневной гигиене. Мы моем руки перед едой, после посещения туалета, после пребывания в общественном транспорте, на улице и т.д. Зачем мы это делаем?</a:t>
            </a:r>
          </a:p>
          <a:p>
            <a:r>
              <a:rPr lang="ru-RU" dirty="0" smtClean="0"/>
              <a:t>Мы решили привлечь внимание обучающихся нашего лицея к этой столь простой гигиенической процедуре. В проекте нас 5 человек из разных классов: 5,6,9. Чтобы работать  вместе в  такой разновозрастной группе необходимо составить план действий и распределить задания по проекту.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313</TotalTime>
  <Words>1659</Words>
  <Application>Microsoft Office PowerPoint</Application>
  <PresentationFormat>Произвольный</PresentationFormat>
  <Paragraphs>258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Грань</vt:lpstr>
      <vt:lpstr>Чистые руки</vt:lpstr>
      <vt:lpstr>Цель:</vt:lpstr>
      <vt:lpstr>Задачи:</vt:lpstr>
      <vt:lpstr>Проблема:</vt:lpstr>
      <vt:lpstr>Предполагаемые результаты:</vt:lpstr>
      <vt:lpstr>Введение</vt:lpstr>
      <vt:lpstr>Слайд 7</vt:lpstr>
      <vt:lpstr>Слайд 8</vt:lpstr>
      <vt:lpstr>Немного теории: </vt:lpstr>
      <vt:lpstr>Составили план действий:</vt:lpstr>
      <vt:lpstr>Этап 1</vt:lpstr>
      <vt:lpstr>Слайд 12</vt:lpstr>
      <vt:lpstr>Результаты наблюдений </vt:lpstr>
      <vt:lpstr>Слайд 14</vt:lpstr>
      <vt:lpstr>Этап № 3. Мини- исследования</vt:lpstr>
      <vt:lpstr>Слайд 16</vt:lpstr>
      <vt:lpstr>Этап 4</vt:lpstr>
      <vt:lpstr>Слайд 18</vt:lpstr>
      <vt:lpstr>Этап 5</vt:lpstr>
      <vt:lpstr>Перед вами таблица . Повторный опрос.</vt:lpstr>
      <vt:lpstr>Выводы: </vt:lpstr>
      <vt:lpstr>Этап 6.</vt:lpstr>
      <vt:lpstr>Мы создали памятку по чистоте рук.</vt:lpstr>
      <vt:lpstr>Слайд 24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Чистые руки</dc:title>
  <dc:creator>ника</dc:creator>
  <cp:lastModifiedBy>KLE</cp:lastModifiedBy>
  <cp:revision>41</cp:revision>
  <dcterms:created xsi:type="dcterms:W3CDTF">2019-02-27T13:00:45Z</dcterms:created>
  <dcterms:modified xsi:type="dcterms:W3CDTF">2019-04-17T09:30:13Z</dcterms:modified>
</cp:coreProperties>
</file>